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  <p:sldMasterId id="2147483679" r:id="rId6"/>
    <p:sldMasterId id="2147483689" r:id="rId7"/>
    <p:sldMasterId id="2147483697" r:id="rId8"/>
    <p:sldMasterId id="2147483707" r:id="rId9"/>
    <p:sldMasterId id="2147483719" r:id="rId10"/>
  </p:sldMasterIdLst>
  <p:notesMasterIdLst>
    <p:notesMasterId r:id="rId18"/>
  </p:notesMasterIdLst>
  <p:sldIdLst>
    <p:sldId id="273" r:id="rId11"/>
    <p:sldId id="274" r:id="rId12"/>
    <p:sldId id="299" r:id="rId13"/>
    <p:sldId id="284" r:id="rId14"/>
    <p:sldId id="279" r:id="rId15"/>
    <p:sldId id="282" r:id="rId16"/>
    <p:sldId id="214746953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77DC47A-27EF-4CE0-A235-374F0E047AD7}">
          <p14:sldIdLst>
            <p14:sldId id="273"/>
            <p14:sldId id="274"/>
            <p14:sldId id="299"/>
            <p14:sldId id="284"/>
            <p14:sldId id="279"/>
            <p14:sldId id="282"/>
            <p14:sldId id="2147469533"/>
          </p14:sldIdLst>
        </p14:section>
        <p14:section name="ARCHIVES" id="{6C63885A-2BE3-40D1-B442-01721D11977D}">
          <p14:sldIdLst/>
        </p14:section>
        <p14:section name="ANNEXES" id="{B2F8E15E-7AD3-458D-8F01-7332ECE08D7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DFF"/>
    <a:srgbClr val="C1E9FF"/>
    <a:srgbClr val="E3FEAC"/>
    <a:srgbClr val="A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3690" autoAdjust="0"/>
  </p:normalViewPr>
  <p:slideViewPr>
    <p:cSldViewPr snapToGrid="0">
      <p:cViewPr>
        <p:scale>
          <a:sx n="66" d="100"/>
          <a:sy n="66" d="100"/>
        </p:scale>
        <p:origin x="49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C59B8-57B7-4006-9870-FBD76B274716}" type="datetimeFigureOut">
              <a:rPr lang="fr-FR" smtClean="0"/>
              <a:t>26/03/2026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5481D-FC9B-4E91-A5E2-BC0105D5FD0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05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D6A28309-58F9-4FE2-AA26-7C2018BF246D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3"/>
            </a:lvl1pPr>
          </a:lstStyle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0000" y="479999"/>
            <a:ext cx="5040000" cy="36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4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8B8F4E7-05E4-4A5B-941D-4DE1250178F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C6037-9151-4990-AC1C-5E9B9602A2EE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C8A1E641-9DC1-4C1E-923F-E38F2DD90B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E6662C9-9D80-4E5A-BC22-CB48438851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BA94-6AF7-481F-9D98-1C2F1365F56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40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/>
          <a:lstStyle>
            <a:lvl1pPr algn="ctr">
              <a:defRPr cap="all" baseline="0"/>
            </a:lvl1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bIns="360000" anchor="ctr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9D367-760F-42BE-A982-845C472F6B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D5539-6AA7-48B8-B3D8-C8FE9EEC6324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BEA2A-B2E4-451E-9242-86CADCDC93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76FB17-9A03-4F4B-A395-51FCDA622F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4E00-0874-495F-8024-81EAC397AAF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603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F2FB7B6-9B3C-4C84-AEFC-6EB11872A5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494D-056C-4F2E-A42A-A363F57A8A87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9E5AC66-EAF2-4164-9A2B-268CB8C973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DC47EDF-D999-4F7A-B280-64FD687A69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5499-3BA9-454C-B574-C4E144EB0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66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737517"/>
            <a:ext cx="11232000" cy="96000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F2FB7B6-9B3C-4C84-AEFC-6EB11872A5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CDC62-4D51-427E-8F26-33CF016A3893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9E5AC66-EAF2-4164-9A2B-268CB8C973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DC47EDF-D999-4F7A-B280-64FD687A69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5499-3BA9-454C-B574-C4E144EB0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1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06B5C2B-B0BF-4136-9EC7-0E7F54D1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985" y="238125"/>
            <a:ext cx="10351028" cy="4476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2" y="1447201"/>
            <a:ext cx="11379201" cy="502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67A85D-7EC4-0B99-2DDB-8AF1B41EB7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151533" y="6629400"/>
            <a:ext cx="1559984" cy="228600"/>
          </a:xfrm>
        </p:spPr>
        <p:txBody>
          <a:bodyPr/>
          <a:lstStyle/>
          <a:p>
            <a:pPr algn="r"/>
            <a:fld id="{612BD64B-52DD-4CE5-91EE-39AE5184906A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6C17E4F-9CB7-FD6D-230A-9F22988350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80484" y="6629400"/>
            <a:ext cx="7871883" cy="228600"/>
          </a:xfrm>
        </p:spPr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4E59EF6-DB77-37B2-25EE-F63AE90464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52367" y="6629400"/>
            <a:ext cx="1799167" cy="2286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30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B22EE23-9E0F-448B-9C0B-C964E8EC20E0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  <a:prstGeom prst="rect">
            <a:avLst/>
          </a:prstGeom>
        </p:spPr>
        <p:txBody>
          <a:bodyPr anchor="b" anchorCtr="0"/>
          <a:lstStyle>
            <a:lvl1pPr>
              <a:defRPr sz="1533"/>
            </a:lvl1pPr>
          </a:lstStyle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0000" y="479999"/>
            <a:ext cx="5040000" cy="36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8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0000" y="239999"/>
            <a:ext cx="2884069" cy="1920000"/>
          </a:xfrm>
          <a:prstGeom prst="rect">
            <a:avLst/>
          </a:prstGeom>
        </p:spPr>
      </p:pic>
      <p:cxnSp>
        <p:nvCxnSpPr>
          <p:cNvPr id="5" name="Google Shape;169;p14">
            <a:extLst>
              <a:ext uri="{FF2B5EF4-FFF2-40B4-BE49-F238E27FC236}">
                <a16:creationId xmlns:a16="http://schemas.microsoft.com/office/drawing/2014/main" id="{D039B1D2-01F3-D5CE-D228-5DE1D2D7A062}"/>
              </a:ext>
            </a:extLst>
          </p:cNvPr>
          <p:cNvCxnSpPr/>
          <p:nvPr userDrawn="1"/>
        </p:nvCxnSpPr>
        <p:spPr>
          <a:xfrm>
            <a:off x="480485" y="6379633"/>
            <a:ext cx="11231033" cy="0"/>
          </a:xfrm>
          <a:prstGeom prst="straightConnector1">
            <a:avLst/>
          </a:prstGeom>
          <a:noFill/>
          <a:ln w="10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C901901E-D62A-87CB-C82F-43E2B3BF7D0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80485" y="6377517"/>
            <a:ext cx="7871883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Marianne"/>
              </a:rPr>
              <a:t>Délégation interministérielle à l’hébergement et à l’accès au logement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61DAE855-ADD2-551C-6219-8075263105C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352369" y="6377517"/>
            <a:ext cx="1799167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z="1000" smtClean="0">
                <a:solidFill>
                  <a:srgbClr val="000000"/>
                </a:solidFill>
                <a:latin typeface="Marianne"/>
              </a:rPr>
              <a:pPr/>
              <a:t>‹N°›</a:t>
            </a:fld>
            <a:endParaRPr lang="fr-FR" sz="1000" dirty="0">
              <a:solidFill>
                <a:srgbClr val="000000"/>
              </a:solidFill>
              <a:latin typeface="Marianne"/>
            </a:endParaRP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77C6EFA8-0C2A-C1E9-841C-95156BB0BD7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151533" y="6377517"/>
            <a:ext cx="1559984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Marianne"/>
              </a:rPr>
              <a:t>17/10/2024</a:t>
            </a:r>
          </a:p>
        </p:txBody>
      </p:sp>
    </p:spTree>
    <p:extLst>
      <p:ext uri="{BB962C8B-B14F-4D97-AF65-F5344CB8AC3E}">
        <p14:creationId xmlns:p14="http://schemas.microsoft.com/office/powerpoint/2010/main" val="358583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0823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fr-FR"/>
              <a:t>Titre</a:t>
            </a:r>
          </a:p>
        </p:txBody>
      </p:sp>
      <p:cxnSp>
        <p:nvCxnSpPr>
          <p:cNvPr id="7" name="Google Shape;169;p14">
            <a:extLst>
              <a:ext uri="{FF2B5EF4-FFF2-40B4-BE49-F238E27FC236}">
                <a16:creationId xmlns:a16="http://schemas.microsoft.com/office/drawing/2014/main" id="{986C5777-8FB1-CC6E-4383-6537DD4B213A}"/>
              </a:ext>
            </a:extLst>
          </p:cNvPr>
          <p:cNvCxnSpPr/>
          <p:nvPr userDrawn="1"/>
        </p:nvCxnSpPr>
        <p:spPr>
          <a:xfrm>
            <a:off x="480485" y="6379633"/>
            <a:ext cx="11231033" cy="0"/>
          </a:xfrm>
          <a:prstGeom prst="straightConnector1">
            <a:avLst/>
          </a:prstGeom>
          <a:noFill/>
          <a:ln w="10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BA451393-2C0B-76C9-7A60-426D4115DF5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80485" y="6377517"/>
            <a:ext cx="7871883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Marianne"/>
              </a:rPr>
              <a:t>Délégation interministérielle à l’hébergement et à l’accès au logement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AC0EB233-D314-C1DC-298A-81378EF19C1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352369" y="6377517"/>
            <a:ext cx="1799167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z="1000" smtClean="0">
                <a:solidFill>
                  <a:srgbClr val="000000"/>
                </a:solidFill>
                <a:latin typeface="Marianne"/>
              </a:rPr>
              <a:pPr/>
              <a:t>‹N°›</a:t>
            </a:fld>
            <a:endParaRPr lang="fr-FR" sz="1000" dirty="0">
              <a:solidFill>
                <a:srgbClr val="000000"/>
              </a:solidFill>
              <a:latin typeface="Marianne"/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A9F2D58E-FB11-0CA5-F1EB-A58F492624D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151533" y="6377517"/>
            <a:ext cx="1559984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Marianne"/>
              </a:rPr>
              <a:t>25/01/2024</a:t>
            </a:r>
          </a:p>
        </p:txBody>
      </p:sp>
    </p:spTree>
    <p:extLst>
      <p:ext uri="{BB962C8B-B14F-4D97-AF65-F5344CB8AC3E}">
        <p14:creationId xmlns:p14="http://schemas.microsoft.com/office/powerpoint/2010/main" val="352126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1485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6CCB0844-C8A5-4DC7-B687-3EFF1519E52B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0000" y="239999"/>
            <a:ext cx="2884069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79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COPIL">
  <p:cSld name="Titre COPIL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479999" y="737517"/>
            <a:ext cx="112320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1"/>
          </p:nvPr>
        </p:nvSpPr>
        <p:spPr>
          <a:xfrm>
            <a:off x="4416000" y="240000"/>
            <a:ext cx="7296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6829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AutoNum type="arabicPeriod"/>
              <a:defRPr sz="1000" b="1"/>
            </a:lvl1pPr>
            <a:lvl2pPr marL="1219170" lvl="1" indent="-36829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AutoNum type="alphaLcPeriod"/>
              <a:defRPr sz="1000"/>
            </a:lvl2pPr>
            <a:lvl3pPr marL="1828754" lvl="2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body" idx="2"/>
          </p:nvPr>
        </p:nvSpPr>
        <p:spPr>
          <a:xfrm>
            <a:off x="479999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body" idx="3"/>
          </p:nvPr>
        </p:nvSpPr>
        <p:spPr>
          <a:xfrm>
            <a:off x="4416000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body" idx="4"/>
          </p:nvPr>
        </p:nvSpPr>
        <p:spPr>
          <a:xfrm>
            <a:off x="8352000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19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71531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CO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737517"/>
            <a:ext cx="11232000" cy="96000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2" indent="-143992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2" indent="-143992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82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60"/>
            <a:ext cx="11700000" cy="4466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550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5"/>
            </a:lvl1pPr>
          </a:lstStyle>
          <a:p>
            <a:r>
              <a:rPr lang="fr-FR" dirty="0"/>
              <a:t>Offre T3 - bilan affinage et trajectoire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0000" y="479999"/>
            <a:ext cx="5040000" cy="36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3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1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5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8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0000" y="239999"/>
            <a:ext cx="2884069" cy="192000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961996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8" indent="-191998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96" indent="-191998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8" indent="-191998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96" indent="-191998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8" indent="-191998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96" indent="-191998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755870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95" indent="-527995">
              <a:buFont typeface="+mj-lt"/>
              <a:buAutoNum type="arabicPeriod"/>
              <a:defRPr sz="4335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604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9" indent="-143999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9" indent="-143999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337554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DF937B3-FA6F-B3AE-6A17-4D2582C62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404814"/>
            <a:ext cx="10585451" cy="471069"/>
          </a:xfrm>
        </p:spPr>
        <p:txBody>
          <a:bodyPr wrap="square" anchor="t">
            <a:sp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fr-FR" noProof="0"/>
              <a:t>Cliquez pour modifier le titre</a:t>
            </a:r>
            <a:endParaRPr lang="fr-FR"/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56E1A82C-9B6A-49AD-37CA-35D24A7B6B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4713" y="980885"/>
            <a:ext cx="10585451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fr-FR" dirty="0"/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A4C4EFED-F336-ED04-A2B5-D6957A185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9225" y="6357043"/>
            <a:ext cx="349567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fr-FR" sz="1000" dirty="0"/>
            </a:lvl1pPr>
          </a:lstStyle>
          <a:p>
            <a:pPr>
              <a:spcBef>
                <a:spcPts val="601"/>
              </a:spcBef>
            </a:pPr>
            <a:r>
              <a:rPr lang="fr-FR" dirty="0"/>
              <a:t>Offre T3 - bilan affinage et trajectoire</a:t>
            </a:r>
          </a:p>
        </p:txBody>
      </p:sp>
    </p:spTree>
    <p:extLst>
      <p:ext uri="{BB962C8B-B14F-4D97-AF65-F5344CB8AC3E}">
        <p14:creationId xmlns:p14="http://schemas.microsoft.com/office/powerpoint/2010/main" val="109037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643A3B15-A2FC-4FB9-AD3A-A94576E8B51C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8813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5"/>
            </a:lvl1pPr>
          </a:lstStyle>
          <a:p>
            <a:r>
              <a:rPr lang="fr-FR" dirty="0"/>
              <a:t>Offre T3 - bilan affinage et trajectoire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0000" y="479999"/>
            <a:ext cx="5040000" cy="36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84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1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5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8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0000" y="239999"/>
            <a:ext cx="2884069" cy="1920000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2481075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3" indent="-191993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85" indent="-191993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3" indent="-191993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85" indent="-191993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3" indent="-191993">
              <a:spcBef>
                <a:spcPts val="533"/>
              </a:spcBef>
              <a:spcAft>
                <a:spcPts val="1068"/>
              </a:spcAft>
              <a:buFont typeface="+mj-lt"/>
              <a:buAutoNum type="arabicPeriod"/>
              <a:defRPr b="1"/>
            </a:lvl1pPr>
            <a:lvl2pPr marL="431985" indent="-191993">
              <a:spcBef>
                <a:spcPts val="799"/>
              </a:spcBef>
              <a:spcAft>
                <a:spcPts val="1068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1699911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1" indent="-527981">
              <a:buFont typeface="+mj-lt"/>
              <a:buAutoNum type="arabicPeriod"/>
              <a:defRPr sz="4335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04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4" indent="-143994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4" indent="-143994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792854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gray">
          <a:xfrm>
            <a:off x="478779" y="6378000"/>
            <a:ext cx="7872000" cy="480000"/>
          </a:xfrm>
        </p:spPr>
        <p:txBody>
          <a:bodyPr/>
          <a:lstStyle/>
          <a:p>
            <a:r>
              <a:rPr lang="fr-FR" dirty="0"/>
              <a:t>Offre T3 - bilan affinage et trajectoire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F43E6FD-AB27-4108-A2FC-346BB5F75E3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3"/>
          </p:nvPr>
        </p:nvSpPr>
        <p:spPr bwMode="gray">
          <a:xfrm>
            <a:off x="687919" y="1484321"/>
            <a:ext cx="10784416" cy="46815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913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DF937B3-FA6F-B3AE-6A17-4D2582C627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6" y="404814"/>
            <a:ext cx="7235825" cy="471069"/>
          </a:xfrm>
        </p:spPr>
        <p:txBody>
          <a:bodyPr anchor="t">
            <a:sp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fr-FR" noProof="0"/>
              <a:t>Cliquez pour modifier le titre</a:t>
            </a:r>
            <a:endParaRPr lang="en-US"/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56E1A82C-9B6A-49AD-37CA-35D24A7B6B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716" y="980883"/>
            <a:ext cx="723582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r>
              <a:rPr lang="fr-FR"/>
              <a:t>Cliquez pour modifier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204474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>
            <a:extLst>
              <a:ext uri="{FF2B5EF4-FFF2-40B4-BE49-F238E27FC236}">
                <a16:creationId xmlns:a16="http://schemas.microsoft.com/office/drawing/2014/main" id="{7C436E6A-2C52-46FD-BE13-6E4111A806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19667" y="480485"/>
            <a:ext cx="5039784" cy="360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0025B3-AB06-4778-A348-4956E417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18818"/>
            <a:ext cx="239184" cy="239183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algn="ctr">
              <a:defRPr sz="133" cap="non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22C72787-DC05-44E4-A8A7-EA31666ECC30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3A13A-28B0-4FE7-AE38-69E16DB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967" y="5226051"/>
            <a:ext cx="4318000" cy="1200149"/>
          </a:xfrm>
        </p:spPr>
        <p:txBody>
          <a:bodyPr anchor="b"/>
          <a:lstStyle>
            <a:lvl1pPr>
              <a:defRPr sz="1533"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2D7731-59A3-4A8D-A8FB-1C50EB95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18818"/>
            <a:ext cx="239184" cy="239183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 smtClean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38FB10FD-C7A1-4418-A34C-0D07CE91A20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580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A6E0553D-E9B3-4C34-982A-0446EB661B2E}"/>
              </a:ext>
            </a:extLst>
          </p:cNvPr>
          <p:cNvCxnSpPr/>
          <p:nvPr userDrawn="1"/>
        </p:nvCxnSpPr>
        <p:spPr bwMode="gray">
          <a:xfrm>
            <a:off x="480485" y="6379633"/>
            <a:ext cx="11231033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5">
            <a:extLst>
              <a:ext uri="{FF2B5EF4-FFF2-40B4-BE49-F238E27FC236}">
                <a16:creationId xmlns:a16="http://schemas.microsoft.com/office/drawing/2014/main" id="{938BD17D-129F-4417-886B-5AA4B063D1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39184" y="239184"/>
            <a:ext cx="2885016" cy="191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BDE5D986-A3DB-458E-BC77-34C8853541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D77D-7666-49FD-B502-5F440F0A1806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7BF9F5FF-0536-4BB8-A3B4-F653C3BAFC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607131B0-1AA1-4F74-95DD-5AA41C2772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534DF-23CE-4053-97EF-68E8A41F23D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484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8B8F4E7-05E4-4A5B-941D-4DE1250178F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9C9A-A0B6-454E-AB85-5E08EC7D603E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C8A1E641-9DC1-4C1E-923F-E38F2DD90B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E6662C9-9D80-4E5A-BC22-CB48438851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BA94-6AF7-481F-9D98-1C2F1365F56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25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6078C76F-8411-4B5E-B1B4-7C80E9F631BC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373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/>
          <a:lstStyle>
            <a:lvl1pPr algn="ctr">
              <a:defRPr cap="all" baseline="0"/>
            </a:lvl1pPr>
          </a:lstStyle>
          <a:p>
            <a:pPr lvl="0"/>
            <a:r>
              <a:rPr lang="en-US" noProof="0" dirty="0"/>
              <a:t>Click icon to add picture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bIns="360000" anchor="ctr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9D367-760F-42BE-A982-845C472F6B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D7701-97A5-4DF3-B7EE-2DDC6458354B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BEA2A-B2E4-451E-9242-86CADCDC93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76FB17-9A03-4F4B-A395-51FCDA622F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A4E00-0874-495F-8024-81EAC397AAF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525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F2FB7B6-9B3C-4C84-AEFC-6EB11872A5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3521-2E5D-4A22-BD8D-2C1781FC521D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9E5AC66-EAF2-4164-9A2B-268CB8C973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DC47EDF-D999-4F7A-B280-64FD687A69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5499-3BA9-454C-B574-C4E144EB0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6310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737517"/>
            <a:ext cx="11232000" cy="96000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F2FB7B6-9B3C-4C84-AEFC-6EB11872A5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898B-8EB2-46B4-8820-43C858D6D942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9E5AC66-EAF2-4164-9A2B-268CB8C973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DC47EDF-D999-4F7A-B280-64FD687A69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5499-3BA9-454C-B574-C4E144EB0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714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60"/>
            <a:ext cx="11700000" cy="4466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48DC27-3F0E-4141-AB9E-8B8A9C2294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1A7FDA07-DF30-4A43-93E2-DCE440059228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2FA43E-0846-45CD-9813-86AF6899F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35A81A-6679-4DCE-8972-65AAFBEB30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1279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54"/>
            <a:ext cx="11700000" cy="4466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48DC27-3F0E-4141-AB9E-8B8A9C2294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944757A-3A12-4F1F-A537-58B76CD64F74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2FA43E-0846-45CD-9813-86AF6899F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35A81A-6679-4DCE-8972-65AAFBEB30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87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06B5C2B-B0BF-4136-9EC7-0E7F54D1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985" y="238125"/>
            <a:ext cx="10351028" cy="4476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4812" y="1447201"/>
            <a:ext cx="11379201" cy="502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67A85D-7EC4-0B99-2DDB-8AF1B41EB7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151533" y="6629400"/>
            <a:ext cx="1559984" cy="228600"/>
          </a:xfrm>
        </p:spPr>
        <p:txBody>
          <a:bodyPr/>
          <a:lstStyle/>
          <a:p>
            <a:pPr algn="r"/>
            <a:fld id="{9944757A-3A12-4F1F-A537-58B76CD64F74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6C17E4F-9CB7-FD6D-230A-9F22988350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80484" y="6629400"/>
            <a:ext cx="7871883" cy="228600"/>
          </a:xfrm>
        </p:spPr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4E59EF6-DB77-37B2-25EE-F63AE90464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52367" y="6629400"/>
            <a:ext cx="1799167" cy="2286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412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A2272636-0312-417E-8D5C-C17DB0635101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3"/>
            </a:lvl1pPr>
          </a:lstStyle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0000" y="479999"/>
            <a:ext cx="5040000" cy="360116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6C6D0AF-4542-412F-AEC5-908EC721C9C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937201" y="3511422"/>
            <a:ext cx="11232000" cy="847847"/>
          </a:xfrm>
          <a:prstGeom prst="rect">
            <a:avLst/>
          </a:prstGeom>
          <a:ln w="12700">
            <a:miter lim="400000"/>
          </a:ln>
        </p:spPr>
        <p:txBody>
          <a:bodyPr vert="horz" lIns="34289" tIns="72000" rIns="34289" bIns="36000" rtlCol="0" anchor="ctr" anchorCtr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fr-FR" sz="2667" b="1" kern="1200" dirty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Arial" panose="020B0604020202020204" pitchFamily="34" charset="0"/>
              </a:defRPr>
            </a:lvl1pPr>
          </a:lstStyle>
          <a:p>
            <a:pPr defTabSz="1219139">
              <a:spcBef>
                <a:spcPts val="600"/>
              </a:spcBef>
            </a:pPr>
            <a:r>
              <a:rPr lang="fr-FR"/>
              <a:t>MODIFIEZ LE STYLE DU TITRE</a:t>
            </a:r>
            <a:br>
              <a:rPr lang="fr-FR"/>
            </a:br>
            <a:r>
              <a:rPr lang="fr-FR"/>
              <a:t>Sous-titre – Date</a:t>
            </a:r>
          </a:p>
        </p:txBody>
      </p:sp>
    </p:spTree>
    <p:extLst>
      <p:ext uri="{BB962C8B-B14F-4D97-AF65-F5344CB8AC3E}">
        <p14:creationId xmlns:p14="http://schemas.microsoft.com/office/powerpoint/2010/main" val="1611574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 algn="r">
              <a:defRPr/>
            </a:lvl1pPr>
          </a:lstStyle>
          <a:p>
            <a:fld id="{12048095-3DDA-4C6F-96CC-65DF2CCB551F}" type="datetime1">
              <a:rPr lang="fr-FR" cap="all" smtClean="0"/>
              <a:pPr/>
              <a:t>26/03/2026</a:t>
            </a:fld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12187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400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00"/>
            </a:lvl2pPr>
          </a:lstStyle>
          <a:p>
            <a:pPr lvl="0"/>
            <a:r>
              <a:rPr lang="fr-FR" dirty="0"/>
              <a:t>AJOUTEZ </a:t>
            </a:r>
            <a:br>
              <a:rPr lang="fr-FR" dirty="0"/>
            </a:br>
            <a:r>
              <a:rPr lang="fr-FR" dirty="0"/>
              <a:t>UN 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0000" y="239999"/>
            <a:ext cx="2884069" cy="19200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474A048-D5D3-43F4-A7E0-DF39E8CA7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4500000"/>
            <a:ext cx="11232000" cy="369332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fr-FR" dirty="0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312130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84000"/>
            <a:ext cx="12192000" cy="58752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/>
              <a:t>Sélectionner l’icône pour insérer une image, </a:t>
            </a:r>
            <a:br>
              <a:rPr lang="fr-FR"/>
            </a:br>
            <a:r>
              <a:rPr lang="fr-FR"/>
              <a:t>puis disposer l’image en arrière plan </a:t>
            </a:r>
            <a:br>
              <a:rPr lang="fr-FR"/>
            </a:br>
            <a:r>
              <a:rPr lang="fr-FR"/>
              <a:t>(Sélectionner l’image avec le bouton droit de la souris / </a:t>
            </a:r>
            <a:br>
              <a:rPr lang="fr-FR"/>
            </a:br>
            <a:r>
              <a:rPr lang="fr-FR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984000"/>
            <a:ext cx="11232000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7ED08F3F-0DC2-4B88-8939-593ADA55AADE}" type="datetime1">
              <a:rPr lang="fr-FR" cap="all" smtClean="0"/>
              <a:t>26/03/2026</a:t>
            </a:fld>
            <a:endParaRPr lang="fr-FR" cap="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011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78F0F-DCE3-4F60-BC5B-516A47C459DB}"/>
              </a:ext>
            </a:extLst>
          </p:cNvPr>
          <p:cNvSpPr/>
          <p:nvPr userDrawn="1"/>
        </p:nvSpPr>
        <p:spPr>
          <a:xfrm>
            <a:off x="2" y="-4714"/>
            <a:ext cx="12204647" cy="6894195"/>
          </a:xfrm>
          <a:prstGeom prst="rect">
            <a:avLst/>
          </a:prstGeom>
          <a:solidFill>
            <a:srgbClr val="2121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D9AFE09-8972-43A0-A3DC-1FF337620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871" y="2964431"/>
            <a:ext cx="6480000" cy="861775"/>
          </a:xfrm>
          <a:noFill/>
        </p:spPr>
        <p:txBody>
          <a:bodyPr wrap="square" lIns="90000" tIns="36000" rIns="90000" bIns="36000" anchor="ctr">
            <a:noAutofit/>
          </a:bodyPr>
          <a:lstStyle>
            <a:lvl1pPr>
              <a:defRPr lang="fr-FR" sz="4800" dirty="0">
                <a:solidFill>
                  <a:prstClr val="white"/>
                </a:solidFill>
                <a:latin typeface="Marianne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lvl="0" defTabSz="1828636"/>
            <a:r>
              <a:rPr lang="fr-FR" dirty="0"/>
              <a:t>Titre de section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3A738AB-454A-4785-9FBE-34135C269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87087" y="2508778"/>
            <a:ext cx="2184400" cy="1723549"/>
          </a:xfrm>
        </p:spPr>
        <p:txBody>
          <a:bodyPr anchor="ctr">
            <a:spAutoFit/>
          </a:bodyPr>
          <a:lstStyle>
            <a:lvl1pPr algn="r">
              <a:spcAft>
                <a:spcPts val="0"/>
              </a:spcAft>
              <a:defRPr lang="fr-FR" sz="11200" b="1" kern="1200" dirty="0">
                <a:solidFill>
                  <a:srgbClr val="FFFFFF"/>
                </a:solidFill>
                <a:latin typeface="Marianne" panose="02000000000000000000" pitchFamily="50" charset="0"/>
                <a:ea typeface="Marianne" panose="02000000000000000000" pitchFamily="50" charset="0"/>
                <a:cs typeface="Marianne" panose="02000000000000000000" pitchFamily="50" charset="0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6" name="Ligne">
            <a:extLst>
              <a:ext uri="{FF2B5EF4-FFF2-40B4-BE49-F238E27FC236}">
                <a16:creationId xmlns:a16="http://schemas.microsoft.com/office/drawing/2014/main" id="{BFC99351-1A0D-4270-A2AE-3AFE92C9A601}"/>
              </a:ext>
            </a:extLst>
          </p:cNvPr>
          <p:cNvSpPr/>
          <p:nvPr userDrawn="1"/>
        </p:nvSpPr>
        <p:spPr>
          <a:xfrm flipH="1">
            <a:off x="4679989" y="2832493"/>
            <a:ext cx="0" cy="1094875"/>
          </a:xfrm>
          <a:prstGeom prst="line">
            <a:avLst/>
          </a:pr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algn="ctr" defTabSz="41273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694074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0E10C516-08A8-43C7-83FF-CC8150ED7CCA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054902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C7C11D-FEF1-45D0-94DF-C413D3944C30}"/>
              </a:ext>
            </a:extLst>
          </p:cNvPr>
          <p:cNvSpPr/>
          <p:nvPr userDrawn="1"/>
        </p:nvSpPr>
        <p:spPr>
          <a:xfrm>
            <a:off x="0" y="3367144"/>
            <a:ext cx="12192001" cy="349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BA5A9-3CE7-4D28-81B6-2F0C798B798B}"/>
              </a:ext>
            </a:extLst>
          </p:cNvPr>
          <p:cNvSpPr/>
          <p:nvPr userDrawn="1"/>
        </p:nvSpPr>
        <p:spPr>
          <a:xfrm>
            <a:off x="0" y="3367145"/>
            <a:ext cx="12192001" cy="229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D5AABD-F548-4CE7-B165-57DA7A5F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99" y="3792763"/>
            <a:ext cx="11232000" cy="1440000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204337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C7C11D-FEF1-45D0-94DF-C413D3944C30}"/>
              </a:ext>
            </a:extLst>
          </p:cNvPr>
          <p:cNvSpPr/>
          <p:nvPr userDrawn="1"/>
        </p:nvSpPr>
        <p:spPr>
          <a:xfrm>
            <a:off x="0" y="3367144"/>
            <a:ext cx="12192001" cy="349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BA5A9-3CE7-4D28-81B6-2F0C798B798B}"/>
              </a:ext>
            </a:extLst>
          </p:cNvPr>
          <p:cNvSpPr/>
          <p:nvPr userDrawn="1"/>
        </p:nvSpPr>
        <p:spPr>
          <a:xfrm>
            <a:off x="0" y="3367145"/>
            <a:ext cx="12192001" cy="229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D5AABD-F548-4CE7-B165-57DA7A5FF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99" y="3870000"/>
            <a:ext cx="11232000" cy="664797"/>
          </a:xfrm>
        </p:spPr>
        <p:txBody>
          <a:bodyPr anchor="b">
            <a:spAutoFit/>
          </a:bodyPr>
          <a:lstStyle>
            <a:lvl1pPr>
              <a:defRPr sz="4800"/>
            </a:lvl1pPr>
          </a:lstStyle>
          <a:p>
            <a:r>
              <a:rPr lang="fr-FR" dirty="0"/>
              <a:t>Titre de section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1E28F617-1264-408A-A293-424D2E566C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4734000"/>
            <a:ext cx="11232000" cy="369332"/>
          </a:xfrm>
        </p:spPr>
        <p:txBody>
          <a:bodyPr>
            <a:spAutoFit/>
          </a:bodyPr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fr-FR" dirty="0"/>
              <a:t>Ajoutez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50026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CF6D6D-5A18-430A-BF56-90FB91A396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317500">
            <a:solidFill>
              <a:srgbClr val="26257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97971D-594C-4A4C-B73D-983760801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b="-1"/>
          <a:stretch/>
        </p:blipFill>
        <p:spPr bwMode="gray">
          <a:xfrm>
            <a:off x="384000" y="178594"/>
            <a:ext cx="960000" cy="685406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11E454A-F181-4F22-B48C-AEA7FDB050FD}"/>
              </a:ext>
            </a:extLst>
          </p:cNvPr>
          <p:cNvCxnSpPr>
            <a:cxnSpLocks/>
          </p:cNvCxnSpPr>
          <p:nvPr userDrawn="1"/>
        </p:nvCxnSpPr>
        <p:spPr>
          <a:xfrm>
            <a:off x="480000" y="4757738"/>
            <a:ext cx="720000" cy="0"/>
          </a:xfrm>
          <a:prstGeom prst="line">
            <a:avLst/>
          </a:prstGeom>
          <a:solidFill>
            <a:schemeClr val="bg1"/>
          </a:solidFill>
          <a:ln w="1524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A2BFF741-C708-48CF-8272-E4416976B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99" y="3226199"/>
            <a:ext cx="11232000" cy="1329595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fr-FR" sz="4800" b="0" cap="all" baseline="0" dirty="0">
                <a:latin typeface="Marianne ExtraBold" panose="02000000000000000000" pitchFamily="2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 typeface="Arial" pitchFamily="34" charset="0"/>
            </a:pPr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958312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21EE-7D6C-49D3-BC07-976B5D84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998" y="229335"/>
            <a:ext cx="6720002" cy="387798"/>
          </a:xfrm>
        </p:spPr>
        <p:txBody>
          <a:bodyPr wrap="square" anchor="t">
            <a:spAutoFit/>
          </a:bodyPr>
          <a:lstStyle>
            <a:lvl1pPr>
              <a:defRPr sz="2800"/>
            </a:lvl1pPr>
          </a:lstStyle>
          <a:p>
            <a:r>
              <a:rPr lang="fr-FR" dirty="0"/>
              <a:t>Ordre du jour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26E01E1D-D056-422D-8BE5-2A47EC9A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10152000" y="6378000"/>
            <a:ext cx="1560000" cy="480000"/>
          </a:xfrm>
        </p:spPr>
        <p:txBody>
          <a:bodyPr/>
          <a:lstStyle/>
          <a:p>
            <a:pPr algn="r"/>
            <a:fld id="{7A3B25EF-90D1-4183-A4A8-415BC46B79F1}" type="datetime1">
              <a:rPr lang="fr-FR" cap="all" smtClean="0"/>
              <a:t>26/03/2026</a:t>
            </a:fld>
            <a:endParaRPr lang="fr-FR" cap="all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C35FDB7-6975-4F1D-8AED-83E8F37D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80000" y="6378000"/>
            <a:ext cx="7872000" cy="480000"/>
          </a:xfrm>
        </p:spPr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0167284C-F611-48C7-A4C0-DA5E98E0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352000" y="6378000"/>
            <a:ext cx="1800000" cy="48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579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7A3B25EF-90D1-4183-A4A8-415BC46B79F1}" type="datetime1">
              <a:rPr lang="fr-FR" cap="all" smtClean="0"/>
              <a:t>26/03/2026</a:t>
            </a:fld>
            <a:endParaRPr lang="fr-FR" cap="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7" y="2522624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16000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Titre de la partie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58254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0A099E43-CA55-40F9-9B71-14447140643B}" type="datetime1">
              <a:rPr lang="fr-FR" cap="all" smtClean="0"/>
              <a:t>26/03/2026</a:t>
            </a:fld>
            <a:endParaRPr lang="fr-FR" cap="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1460727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4436C-8B77-4A45-8397-62428C9B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737517"/>
            <a:ext cx="11232000" cy="960000"/>
          </a:xfr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>
              <a:defRPr lang="fr-FR" sz="250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8344B0-1659-4216-9D5F-E6ADF94FE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28A02E-FD66-4281-A058-31572321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9A5FA2-7B51-407F-97E5-96B5392A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Google Shape;263;p17">
            <a:extLst>
              <a:ext uri="{FF2B5EF4-FFF2-40B4-BE49-F238E27FC236}">
                <a16:creationId xmlns:a16="http://schemas.microsoft.com/office/drawing/2014/main" id="{699FC4BC-B14F-42C9-B2A0-ADC9F81AC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6000" y="240000"/>
            <a:ext cx="7296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6829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AutoNum type="arabicPeriod"/>
              <a:defRPr sz="1000" b="1"/>
            </a:lvl1pPr>
            <a:lvl2pPr marL="1219170" lvl="1" indent="-36829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AutoNum type="alphaLcPeriod"/>
              <a:defRPr sz="1000"/>
            </a:lvl2pPr>
            <a:lvl3pPr marL="1828754" lvl="2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Google Shape;264;p17">
            <a:extLst>
              <a:ext uri="{FF2B5EF4-FFF2-40B4-BE49-F238E27FC236}">
                <a16:creationId xmlns:a16="http://schemas.microsoft.com/office/drawing/2014/main" id="{5C5F9242-D83B-4B8A-8AE2-E46CE793127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9999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Google Shape;265;p17">
            <a:extLst>
              <a:ext uri="{FF2B5EF4-FFF2-40B4-BE49-F238E27FC236}">
                <a16:creationId xmlns:a16="http://schemas.microsoft.com/office/drawing/2014/main" id="{C31D3290-6AEA-4A27-B312-EE582C8C01F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416000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Google Shape;266;p17">
            <a:extLst>
              <a:ext uri="{FF2B5EF4-FFF2-40B4-BE49-F238E27FC236}">
                <a16:creationId xmlns:a16="http://schemas.microsoft.com/office/drawing/2014/main" id="{B3D3ADF9-26D8-48BB-9C14-E3757AD225E7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8352000" y="2448000"/>
            <a:ext cx="33600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6194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75"/>
              <a:buChar char="•"/>
              <a:defRPr/>
            </a:lvl2pPr>
            <a:lvl3pPr marL="1828754" lvl="2" indent="-355591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/>
            </a:lvl3pPr>
            <a:lvl4pPr marL="2438339" lvl="3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4pPr>
            <a:lvl5pPr marL="3047924" lvl="4" indent="-349241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25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51315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9147EE-B401-4D2D-902A-E6F0893A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31D7BA-BA93-4B65-A948-8A83FB1B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4CBF6D-F726-4D9F-B32D-ACB70568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Google Shape;262;p17">
            <a:extLst>
              <a:ext uri="{FF2B5EF4-FFF2-40B4-BE49-F238E27FC236}">
                <a16:creationId xmlns:a16="http://schemas.microsoft.com/office/drawing/2014/main" id="{D351E0F4-FB71-4882-B825-694BBE6CFD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999" y="737517"/>
            <a:ext cx="112320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52497D62-6C51-438A-A596-B4A6F66BE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0" indent="0" algn="r">
              <a:spcAft>
                <a:spcPts val="0"/>
              </a:spcAft>
              <a:buFont typeface="+mj-lt"/>
              <a:buNone/>
              <a:defRPr sz="1000" b="1"/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+mj-lt"/>
              <a:buNone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824295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21EE-7D6C-49D3-BC07-976B5D84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98" y="229335"/>
            <a:ext cx="10080000" cy="387798"/>
          </a:xfrm>
        </p:spPr>
        <p:txBody>
          <a:bodyPr anchor="t">
            <a:sp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51A6BE-4350-49DA-86C1-AD4F6CF5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64C677-3D1B-4D26-BB24-C8DA8837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ADDC24-6FAB-4C65-887B-2014B4AB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205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BE394B-1A15-4EBE-BC88-2708F8D6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997120-A293-4A47-A521-8080590A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1CF511-525F-4776-8E1E-897AECF2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0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7D0549B5-8424-4CD6-BE61-8FE4FBADC8FA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79997" y="2448000"/>
            <a:ext cx="11232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424304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ure d'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CF717E-2288-4566-BF9F-1E51907F785E}"/>
              </a:ext>
            </a:extLst>
          </p:cNvPr>
          <p:cNvSpPr/>
          <p:nvPr userDrawn="1"/>
        </p:nvSpPr>
        <p:spPr>
          <a:xfrm>
            <a:off x="8592000" y="-4714"/>
            <a:ext cx="3600000" cy="6894195"/>
          </a:xfrm>
          <a:prstGeom prst="rect">
            <a:avLst/>
          </a:prstGeom>
          <a:solidFill>
            <a:srgbClr val="879CC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412730"/>
            <a:endParaRPr lang="fr-FR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F821EE-7D6C-49D3-BC07-976B5D84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98" y="229335"/>
            <a:ext cx="6480000" cy="387798"/>
          </a:xfrm>
        </p:spPr>
        <p:txBody>
          <a:bodyPr wrap="square" anchor="t">
            <a:sp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51A6BE-4350-49DA-86C1-AD4F6CF5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64C677-3D1B-4D26-BB24-C8DA8837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ADDC24-6FAB-4C65-887B-2014B4AB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600A99E-EA93-4B1F-94F1-848BD004F1C9}"/>
              </a:ext>
            </a:extLst>
          </p:cNvPr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C79307C-61D1-4423-951C-196C59398B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8800" y="1299208"/>
            <a:ext cx="6523200" cy="4039199"/>
          </a:xfrm>
          <a:prstGeom prst="rect">
            <a:avLst/>
          </a:prstGeom>
          <a:solidFill>
            <a:schemeClr val="tx1"/>
          </a:solidFill>
          <a:effectLst>
            <a:innerShdw blurRad="152400">
              <a:prstClr val="black">
                <a:alpha val="15000"/>
              </a:prstClr>
            </a:innerShdw>
          </a:effectLst>
        </p:spPr>
        <p:txBody>
          <a:bodyPr lIns="0" tIns="0" rIns="0" bIns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600" b="0" i="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Click </a:t>
            </a:r>
            <a:br>
              <a:rPr lang="en-US" noProof="0" dirty="0"/>
            </a:br>
            <a:r>
              <a:rPr lang="en-US" noProof="0" dirty="0"/>
              <a:t>to add </a:t>
            </a:r>
            <a:br>
              <a:rPr lang="en-US" noProof="0" dirty="0"/>
            </a:br>
            <a:r>
              <a:rPr lang="en-US" noProof="0" dirty="0"/>
              <a:t>a picture</a:t>
            </a:r>
          </a:p>
        </p:txBody>
      </p:sp>
    </p:spTree>
    <p:extLst>
      <p:ext uri="{BB962C8B-B14F-4D97-AF65-F5344CB8AC3E}">
        <p14:creationId xmlns:p14="http://schemas.microsoft.com/office/powerpoint/2010/main" val="618250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384B5-EBD3-4F66-8B62-AE9E8DE6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90" y="3020075"/>
            <a:ext cx="9425220" cy="410433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fr-FR" sz="2667" b="0">
                <a:solidFill>
                  <a:srgbClr val="273375"/>
                </a:solidFill>
                <a:latin typeface="Marianne ExtraBold" panose="02000000000000000000" pitchFamily="50" charset="0"/>
                <a:ea typeface="+mn-ea"/>
                <a:cs typeface="+mn-cs"/>
              </a:defRPr>
            </a:lvl1pPr>
          </a:lstStyle>
          <a:p>
            <a:pPr marL="0" lvl="0" indent="0" algn="ctr" defTabSz="1219140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004636-E493-4E47-A067-798B1619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B6523AD-AB6F-406F-A97E-50761564301F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339E65-D3EF-4C5C-B770-AA8B98F9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531857-2971-4F32-8932-11CB494E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1A58C1C1-2778-4530-A3FD-03AAA6836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4921157"/>
            <a:ext cx="12192000" cy="720000"/>
          </a:xfrm>
          <a:solidFill>
            <a:srgbClr val="273375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lang="fr-FR" b="1" dirty="0">
                <a:solidFill>
                  <a:prstClr val="white"/>
                </a:solidFill>
                <a:latin typeface="Marianne" panose="02000000000000000000"/>
              </a:defRPr>
            </a:lvl1pPr>
          </a:lstStyle>
          <a:p>
            <a:pPr lvl="0" algn="ctr" defTabSz="1219140">
              <a:lnSpc>
                <a:spcPct val="90000"/>
              </a:lnSpc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08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60"/>
            <a:ext cx="11700000" cy="4466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48DC27-3F0E-4141-AB9E-8B8A9C2294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F794C19-BF33-434A-9684-63272865CBCB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2FA43E-0846-45CD-9813-86AF6899F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35A81A-6679-4DCE-8972-65AAFBEB30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88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>
            <a:extLst>
              <a:ext uri="{FF2B5EF4-FFF2-40B4-BE49-F238E27FC236}">
                <a16:creationId xmlns:a16="http://schemas.microsoft.com/office/drawing/2014/main" id="{7C436E6A-2C52-46FD-BE13-6E4111A806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19667" y="480485"/>
            <a:ext cx="5039784" cy="360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0025B3-AB06-4778-A348-4956E417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18818"/>
            <a:ext cx="239184" cy="239183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algn="ctr">
              <a:defRPr sz="133" cap="none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78101D17-0574-414C-8271-2797B268B8CF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3A13A-28B0-4FE7-AE38-69E16DB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967" y="5226051"/>
            <a:ext cx="4318000" cy="1200149"/>
          </a:xfrm>
        </p:spPr>
        <p:txBody>
          <a:bodyPr anchor="b"/>
          <a:lstStyle>
            <a:lvl1pPr>
              <a:defRPr sz="1533"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2D7731-59A3-4A8D-A8FB-1C50EB95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18818"/>
            <a:ext cx="239184" cy="239183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 smtClean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38FB10FD-C7A1-4418-A34C-0D07CE91A20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71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A6E0553D-E9B3-4C34-982A-0446EB661B2E}"/>
              </a:ext>
            </a:extLst>
          </p:cNvPr>
          <p:cNvCxnSpPr/>
          <p:nvPr userDrawn="1"/>
        </p:nvCxnSpPr>
        <p:spPr bwMode="gray">
          <a:xfrm>
            <a:off x="480485" y="6379633"/>
            <a:ext cx="11231033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5">
            <a:extLst>
              <a:ext uri="{FF2B5EF4-FFF2-40B4-BE49-F238E27FC236}">
                <a16:creationId xmlns:a16="http://schemas.microsoft.com/office/drawing/2014/main" id="{938BD17D-129F-4417-886B-5AA4B063D1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39184" y="239184"/>
            <a:ext cx="2885016" cy="191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BDE5D986-A3DB-458E-BC77-34C8853541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04F57-4AD2-4454-A28B-8BBE0C3BE30D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7BF9F5FF-0536-4BB8-A3B4-F653C3BAFC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607131B0-1AA1-4F74-95DD-5AA41C2772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534DF-23CE-4053-97EF-68E8A41F23D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961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fld id="{FD29E78E-4CEA-4D40-BF8D-5F9F75AA2EBD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4000" y="144000"/>
            <a:ext cx="96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7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17" r:id="rId7"/>
  </p:sldLayoutIdLst>
  <p:hf sldNum="0"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D8A838-8E60-43E1-9B4E-20897853F78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0485" y="1200152"/>
            <a:ext cx="11231033" cy="9588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89A6F8-EEB1-4380-A43F-389C122F000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0485" y="2448985"/>
            <a:ext cx="11231033" cy="34311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89A34-3AE3-4DC6-8844-6C40A9D2C74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151533" y="6615296"/>
            <a:ext cx="1559984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cap="all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8EAF5609-065B-4BA4-8F55-E09C0D2ABC27}" type="datetime1">
              <a:rPr lang="fr-FR" smtClean="0"/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0DD45A-7A2C-4B4C-A896-B22746B63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0484" y="6615296"/>
            <a:ext cx="7871883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57AA4-C9A6-4272-ABF7-80116F7C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352367" y="6615296"/>
            <a:ext cx="1799167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BAFF5295-D322-43C5-A54D-B5BE5FA7F81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22EF4B0-DA91-4A7C-9AD0-FD3AD13EEED9}"/>
              </a:ext>
            </a:extLst>
          </p:cNvPr>
          <p:cNvCxnSpPr/>
          <p:nvPr userDrawn="1"/>
        </p:nvCxnSpPr>
        <p:spPr bwMode="gray">
          <a:xfrm>
            <a:off x="480485" y="6608233"/>
            <a:ext cx="11231033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Image 6">
            <a:extLst>
              <a:ext uri="{FF2B5EF4-FFF2-40B4-BE49-F238E27FC236}">
                <a16:creationId xmlns:a16="http://schemas.microsoft.com/office/drawing/2014/main" id="{65B71EB6-0CF7-4B08-ABCF-E378C1B8C8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3118" y="143933"/>
            <a:ext cx="960967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SIPCMContentMarking" descr="{&quot;HashCode&quot;:-1489314896,&quot;Placement&quot;:&quot;Footer&quot;,&quot;Top&quot;:385.811737,&quot;Left&quot;:0.0,&quot;SlideWidth&quot;:720,&quot;SlideHeight&quot;:405}">
            <a:extLst>
              <a:ext uri="{FF2B5EF4-FFF2-40B4-BE49-F238E27FC236}">
                <a16:creationId xmlns:a16="http://schemas.microsoft.com/office/drawing/2014/main" id="{896FCC2F-CCCF-4B64-8CBA-BA13A9571E35}"/>
              </a:ext>
            </a:extLst>
          </p:cNvPr>
          <p:cNvSpPr txBox="1"/>
          <p:nvPr userDrawn="1"/>
        </p:nvSpPr>
        <p:spPr>
          <a:xfrm>
            <a:off x="6612934" y="6615297"/>
            <a:ext cx="1739433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CF022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C2 – Usage restreint </a:t>
            </a:r>
          </a:p>
        </p:txBody>
      </p:sp>
    </p:spTree>
    <p:extLst>
      <p:ext uri="{BB962C8B-B14F-4D97-AF65-F5344CB8AC3E}">
        <p14:creationId xmlns:p14="http://schemas.microsoft.com/office/powerpoint/2010/main" val="103334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8" r:id="rId7"/>
  </p:sldLayoutIdLst>
  <p:hf sldNum="0"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9pPr>
    </p:titleStyle>
    <p:bodyStyle>
      <a:lvl1pPr algn="l" rtl="0" fontAlgn="base">
        <a:spcBef>
          <a:spcPct val="0"/>
        </a:spcBef>
        <a:spcAft>
          <a:spcPts val="667"/>
        </a:spcAft>
        <a:buFont typeface="Arial" panose="020B0604020202020204" pitchFamily="34" charset="0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4425" indent="-95248" algn="l" rtl="0" fontAlgn="base"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5719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14897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1102756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4000" y="144000"/>
            <a:ext cx="960000" cy="720000"/>
          </a:xfrm>
          <a:prstGeom prst="rect">
            <a:avLst/>
          </a:prstGeom>
        </p:spPr>
      </p:pic>
      <p:cxnSp>
        <p:nvCxnSpPr>
          <p:cNvPr id="14" name="Google Shape;169;p14">
            <a:extLst>
              <a:ext uri="{FF2B5EF4-FFF2-40B4-BE49-F238E27FC236}">
                <a16:creationId xmlns:a16="http://schemas.microsoft.com/office/drawing/2014/main" id="{BCC06D1D-78A4-90D9-320E-35976AFD1888}"/>
              </a:ext>
            </a:extLst>
          </p:cNvPr>
          <p:cNvCxnSpPr/>
          <p:nvPr userDrawn="1"/>
        </p:nvCxnSpPr>
        <p:spPr>
          <a:xfrm>
            <a:off x="480485" y="6379633"/>
            <a:ext cx="11231033" cy="0"/>
          </a:xfrm>
          <a:prstGeom prst="straightConnector1">
            <a:avLst/>
          </a:prstGeom>
          <a:noFill/>
          <a:ln w="10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3FD3B5A3-6EC0-E99E-595F-9BA34DCA56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80485" y="6377517"/>
            <a:ext cx="7871883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000000"/>
                </a:solidFill>
                <a:latin typeface="Marianne"/>
              </a:rPr>
              <a:t>Délégation interministérielle à l’hébergement et à l’accès au logement</a:t>
            </a:r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D2A81AFE-8E52-DDDD-1545-403D4361465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352369" y="6377517"/>
            <a:ext cx="1799167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z="1000" smtClean="0">
                <a:solidFill>
                  <a:srgbClr val="000000"/>
                </a:solidFill>
                <a:latin typeface="Marianne"/>
              </a:rPr>
              <a:pPr/>
              <a:t>‹N°›</a:t>
            </a:fld>
            <a:endParaRPr lang="fr-FR" sz="1000" dirty="0">
              <a:solidFill>
                <a:srgbClr val="000000"/>
              </a:solidFill>
              <a:latin typeface="Marianne"/>
            </a:endParaRP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A083FAF4-F4BC-6A18-2113-3ABD8379C40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151533" y="6377517"/>
            <a:ext cx="1559984" cy="4804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50" b="1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000" dirty="0">
                <a:solidFill>
                  <a:srgbClr val="000000"/>
                </a:solidFill>
                <a:latin typeface="Marianne"/>
              </a:rPr>
              <a:t>17/10/2024</a:t>
            </a:r>
          </a:p>
        </p:txBody>
      </p:sp>
    </p:spTree>
    <p:extLst>
      <p:ext uri="{BB962C8B-B14F-4D97-AF65-F5344CB8AC3E}">
        <p14:creationId xmlns:p14="http://schemas.microsoft.com/office/powerpoint/2010/main" val="22982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sldNum="0"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1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Offre T3 - bilan affinage et trajectoire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4000" y="144000"/>
            <a:ext cx="96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6" r:id="rId6"/>
  </p:sldLayoutIdLst>
  <p:hf hdr="0" dt="0"/>
  <p:txStyles>
    <p:titleStyle>
      <a:lvl1pPr algn="l" defTabSz="1219187" rtl="0" eaLnBrk="1" latinLnBrk="0" hangingPunct="1">
        <a:lnSpc>
          <a:spcPct val="90000"/>
        </a:lnSpc>
        <a:spcBef>
          <a:spcPct val="0"/>
        </a:spcBef>
        <a:buNone/>
        <a:defRPr sz="34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87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6" indent="-95999" algn="l" defTabSz="1219187" rtl="0" eaLnBrk="1" latinLnBrk="0" hangingPunct="1">
        <a:lnSpc>
          <a:spcPct val="100000"/>
        </a:lnSpc>
        <a:spcBef>
          <a:spcPts val="799"/>
        </a:spcBef>
        <a:spcAft>
          <a:spcPts val="799"/>
        </a:spcAft>
        <a:buFont typeface="Arial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575994" indent="-95999" algn="l" defTabSz="1219187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90" indent="-95999" algn="l" defTabSz="1219187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90" indent="-95999" algn="l" defTabSz="1219187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64" indent="-304796" algn="l" defTabSz="1219187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358" indent="-304796" algn="l" defTabSz="1219187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952" indent="-304796" algn="l" defTabSz="1219187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545" indent="-304796" algn="l" defTabSz="1219187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7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1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4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68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2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5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49" algn="l" defTabSz="12191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1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Offre T3 - bilan affinage et trajectoire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1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4000" y="144000"/>
            <a:ext cx="96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5" r:id="rId7"/>
  </p:sldLayoutIdLst>
  <p:hf hdr="0" dt="0"/>
  <p:txStyles>
    <p:titleStyle>
      <a:lvl1pPr algn="l" defTabSz="1219158" rtl="0" eaLnBrk="1" latinLnBrk="0" hangingPunct="1">
        <a:lnSpc>
          <a:spcPct val="90000"/>
        </a:lnSpc>
        <a:spcBef>
          <a:spcPct val="0"/>
        </a:spcBef>
        <a:buNone/>
        <a:defRPr sz="34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58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89" indent="-95999" algn="l" defTabSz="1219158" rtl="0" eaLnBrk="1" latinLnBrk="0" hangingPunct="1">
        <a:lnSpc>
          <a:spcPct val="100000"/>
        </a:lnSpc>
        <a:spcBef>
          <a:spcPts val="799"/>
        </a:spcBef>
        <a:spcAft>
          <a:spcPts val="799"/>
        </a:spcAft>
        <a:buFont typeface="Arial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575980" indent="-95999" algn="l" defTabSz="1219158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73" indent="-95999" algn="l" defTabSz="1219158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60" indent="-95999" algn="l" defTabSz="1219158" rtl="0" eaLnBrk="1" latinLnBrk="0" hangingPunct="1">
        <a:lnSpc>
          <a:spcPct val="100000"/>
        </a:lnSpc>
        <a:spcBef>
          <a:spcPts val="135"/>
        </a:spcBef>
        <a:spcAft>
          <a:spcPts val="135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682" indent="-304790" algn="l" defTabSz="1219158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1" indent="-304790" algn="l" defTabSz="1219158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0" indent="-304790" algn="l" defTabSz="1219158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417" indent="-304790" algn="l" defTabSz="1219158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9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58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4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4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3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1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48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27" algn="l" defTabSz="12191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D8A838-8E60-43E1-9B4E-20897853F78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0485" y="1200152"/>
            <a:ext cx="11231033" cy="9588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89A6F8-EEB1-4380-A43F-389C122F0003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0485" y="2448985"/>
            <a:ext cx="11231033" cy="34311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89A34-3AE3-4DC6-8844-6C40A9D2C74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151533" y="6615296"/>
            <a:ext cx="1559984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cap="all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855BE00D-CB04-404A-9517-636075592FE0}" type="datetime1">
              <a:rPr lang="fr-FR" smtClean="0"/>
              <a:pPr>
                <a:defRPr/>
              </a:pPr>
              <a:t>26/03/2026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0DD45A-7A2C-4B4C-A896-B22746B63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0484" y="6615296"/>
            <a:ext cx="7871883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57AA4-C9A6-4272-ABF7-80116F7C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352367" y="6615296"/>
            <a:ext cx="1799167" cy="242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BAFF5295-D322-43C5-A54D-B5BE5FA7F81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22EF4B0-DA91-4A7C-9AD0-FD3AD13EEED9}"/>
              </a:ext>
            </a:extLst>
          </p:cNvPr>
          <p:cNvCxnSpPr/>
          <p:nvPr userDrawn="1"/>
        </p:nvCxnSpPr>
        <p:spPr bwMode="gray">
          <a:xfrm>
            <a:off x="480485" y="6608233"/>
            <a:ext cx="11231033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Image 6">
            <a:extLst>
              <a:ext uri="{FF2B5EF4-FFF2-40B4-BE49-F238E27FC236}">
                <a16:creationId xmlns:a16="http://schemas.microsoft.com/office/drawing/2014/main" id="{65B71EB6-0CF7-4B08-ABCF-E378C1B8C8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3118" y="143933"/>
            <a:ext cx="960967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SIPCMContentMarking" descr="{&quot;HashCode&quot;:-1489314896,&quot;Placement&quot;:&quot;Footer&quot;,&quot;Top&quot;:385.811737,&quot;Left&quot;:0.0,&quot;SlideWidth&quot;:720,&quot;SlideHeight&quot;:405}">
            <a:extLst>
              <a:ext uri="{FF2B5EF4-FFF2-40B4-BE49-F238E27FC236}">
                <a16:creationId xmlns:a16="http://schemas.microsoft.com/office/drawing/2014/main" id="{896FCC2F-CCCF-4B64-8CBA-BA13A9571E35}"/>
              </a:ext>
            </a:extLst>
          </p:cNvPr>
          <p:cNvSpPr txBox="1"/>
          <p:nvPr userDrawn="1"/>
        </p:nvSpPr>
        <p:spPr>
          <a:xfrm>
            <a:off x="6612934" y="6615297"/>
            <a:ext cx="1739433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dirty="0">
                <a:solidFill>
                  <a:srgbClr val="CF022B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C2 – Usage restreint </a:t>
            </a:r>
          </a:p>
        </p:txBody>
      </p:sp>
    </p:spTree>
    <p:extLst>
      <p:ext uri="{BB962C8B-B14F-4D97-AF65-F5344CB8AC3E}">
        <p14:creationId xmlns:p14="http://schemas.microsoft.com/office/powerpoint/2010/main" val="19348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3333" b="1">
          <a:solidFill>
            <a:schemeClr val="tx1"/>
          </a:solidFill>
          <a:latin typeface="Marianne"/>
        </a:defRPr>
      </a:lvl9pPr>
    </p:titleStyle>
    <p:bodyStyle>
      <a:lvl1pPr algn="l" rtl="0" fontAlgn="base">
        <a:spcBef>
          <a:spcPct val="0"/>
        </a:spcBef>
        <a:spcAft>
          <a:spcPts val="667"/>
        </a:spcAft>
        <a:buFont typeface="Arial" panose="020B0604020202020204" pitchFamily="34" charset="0"/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34425" indent="-95248" algn="l" rtl="0" fontAlgn="base"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5719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14897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1102756" indent="-95248" algn="l" rtl="0" fontAlgn="base">
        <a:spcBef>
          <a:spcPts val="133"/>
        </a:spcBef>
        <a:spcAft>
          <a:spcPts val="133"/>
        </a:spcAft>
        <a:buSzPct val="100000"/>
        <a:buFont typeface="Arial" panose="020B0604020202020204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79999" y="1200000"/>
            <a:ext cx="112320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2448000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EB6523AD-AB6F-406F-A97E-50761564301F}" type="datetime1">
              <a:rPr lang="fr-FR" cap="all" smtClean="0"/>
              <a:pPr/>
              <a:t>26/03/2026</a:t>
            </a:fld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Délégation interministérielle à l’hébergement et à l’accès au logement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4000" y="144000"/>
            <a:ext cx="96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732CFF6-19D4-F3D1-0D63-CD9769C4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BCBA9E-90CC-1C2B-B5C3-7C51304A3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43A3B15-A2FC-4FB9-AD3A-A94576E8B51C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B9CF41-B6D8-3C75-AB76-3F76C31A4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FD01809-527B-BFBF-C6EE-ACC6997F9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4400" dirty="0"/>
              <a:t>comité</a:t>
            </a:r>
            <a:r>
              <a:rPr lang="fr-FR" dirty="0"/>
              <a:t> référents SI SIAO</a:t>
            </a:r>
          </a:p>
          <a:p>
            <a:r>
              <a:rPr lang="fr-FR" sz="2800" b="0" dirty="0"/>
              <a:t>MARS 2026</a:t>
            </a:r>
          </a:p>
        </p:txBody>
      </p:sp>
    </p:spTree>
    <p:extLst>
      <p:ext uri="{BB962C8B-B14F-4D97-AF65-F5344CB8AC3E}">
        <p14:creationId xmlns:p14="http://schemas.microsoft.com/office/powerpoint/2010/main" val="13662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EFF5AB9-7B85-8B59-3F95-414EF6B1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662C48-4EA7-BAB4-5AFF-6951858C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CCB0844-C8A5-4DC7-B687-3EFF1519E52B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BF223A-375B-8A6D-B7F5-095E3C157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905330F-C394-A57E-9093-BB85704DF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99" y="2160000"/>
            <a:ext cx="6639258" cy="2403976"/>
          </a:xfrm>
        </p:spPr>
        <p:txBody>
          <a:bodyPr/>
          <a:lstStyle/>
          <a:p>
            <a:r>
              <a:rPr lang="fr-FR" sz="1800" dirty="0"/>
              <a:t>Informations importantes</a:t>
            </a:r>
          </a:p>
          <a:p>
            <a:r>
              <a:rPr lang="fr-FR" sz="1800" dirty="0"/>
              <a:t>Suivi des correctifs et demandes d’évolution</a:t>
            </a:r>
          </a:p>
          <a:p>
            <a:r>
              <a:rPr lang="fr-FR" sz="1800" dirty="0">
                <a:solidFill>
                  <a:srgbClr val="000000"/>
                </a:solidFill>
              </a:rPr>
              <a:t> Remontées hors périmètre des tickets de l’atelier</a:t>
            </a:r>
            <a:endParaRPr lang="fr-FR" sz="1800" dirty="0"/>
          </a:p>
          <a:p>
            <a:r>
              <a:rPr lang="fr-FR" sz="1800" dirty="0"/>
              <a:t> Relevé d’informations, décisions et d’actions</a:t>
            </a:r>
          </a:p>
        </p:txBody>
      </p:sp>
    </p:spTree>
    <p:extLst>
      <p:ext uri="{BB962C8B-B14F-4D97-AF65-F5344CB8AC3E}">
        <p14:creationId xmlns:p14="http://schemas.microsoft.com/office/powerpoint/2010/main" val="248813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5AA20-DE15-4953-52A5-5A952F54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FF56EA-3E55-0B1B-B002-8DD0D983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891740"/>
            <a:ext cx="11232000" cy="960000"/>
          </a:xfrm>
        </p:spPr>
        <p:txBody>
          <a:bodyPr/>
          <a:lstStyle/>
          <a:p>
            <a:r>
              <a:rPr lang="fr-FR" sz="2400" dirty="0">
                <a:solidFill>
                  <a:srgbClr val="000000"/>
                </a:solidFill>
              </a:rPr>
              <a:t>1. Informations importantes</a:t>
            </a:r>
            <a:endParaRPr lang="fr-FR" sz="1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4FE96-94E6-4E41-CF61-7D4518E183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29952-581A-5690-B677-B7E8A9E01BEE}"/>
              </a:ext>
            </a:extLst>
          </p:cNvPr>
          <p:cNvSpPr/>
          <p:nvPr/>
        </p:nvSpPr>
        <p:spPr>
          <a:xfrm>
            <a:off x="469112" y="1765777"/>
            <a:ext cx="11056655" cy="3128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b="1" dirty="0">
                <a:solidFill>
                  <a:schemeClr val="tx1"/>
                </a:solidFill>
              </a:rPr>
              <a:t>Sujets</a:t>
            </a:r>
          </a:p>
          <a:p>
            <a:endParaRPr lang="fr-FR" sz="1600" dirty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526E7-081B-A25F-988D-B3B053E3F605}"/>
              </a:ext>
            </a:extLst>
          </p:cNvPr>
          <p:cNvSpPr/>
          <p:nvPr/>
        </p:nvSpPr>
        <p:spPr>
          <a:xfrm>
            <a:off x="469112" y="2241999"/>
            <a:ext cx="5459760" cy="3801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sz="120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/>
                </a:solidFill>
              </a:rPr>
              <a:t>Accompagnement des acteurs d’Adoma dans le SI SIAO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/>
                </a:solidFill>
              </a:rPr>
              <a:t>Configuration des dispositifs Adoma pour permettre la pseudo demande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/>
                </a:solidFill>
              </a:rPr>
              <a:t>Réalisation des pseudo demandes pour lever les immobilisations fictives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120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tx1"/>
                </a:solidFill>
              </a:rPr>
              <a:t>Au global, au-delà d’Adoma : Amélioration de l’autonomie des acteurs de l’offre sur la gestion de leurs dispositifs (création des structures, gestion des utilisateurs, vision nationale de leurs dispositifs)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67829F-ED4E-5A97-4AF2-568B00838D0A}"/>
              </a:ext>
            </a:extLst>
          </p:cNvPr>
          <p:cNvSpPr/>
          <p:nvPr/>
        </p:nvSpPr>
        <p:spPr>
          <a:xfrm>
            <a:off x="6059045" y="2241999"/>
            <a:ext cx="5459760" cy="3801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Partage de la liste des tickets en cours identifiés par l’assistance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Analyse en cours sur le problème des réponses non transmises </a:t>
            </a:r>
            <a:r>
              <a:rPr lang="fr-FR" sz="1200">
                <a:solidFill>
                  <a:schemeClr val="tx1"/>
                </a:solidFill>
              </a:rPr>
              <a:t>par l’assistance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25595AB9-8CC7-16C0-9D24-797357BB8C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152000" y="6378000"/>
            <a:ext cx="1560000" cy="480000"/>
          </a:xfrm>
        </p:spPr>
        <p:txBody>
          <a:bodyPr/>
          <a:lstStyle/>
          <a:p>
            <a:pPr algn="r"/>
            <a:fld id="{643A3B15-A2FC-4FB9-AD3A-A94576E8B51C}" type="datetime1">
              <a:rPr lang="fr-FR" cap="all" smtClean="0"/>
              <a:t>26/03/2026</a:t>
            </a:fld>
            <a:endParaRPr lang="fr-FR" cap="all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D905BFD-E7E6-4644-B02E-83D0B081E459}"/>
              </a:ext>
            </a:extLst>
          </p:cNvPr>
          <p:cNvGrpSpPr/>
          <p:nvPr/>
        </p:nvGrpSpPr>
        <p:grpSpPr>
          <a:xfrm>
            <a:off x="8223849" y="2494287"/>
            <a:ext cx="1356533" cy="684634"/>
            <a:chOff x="546100" y="1612899"/>
            <a:chExt cx="1174750" cy="6016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3E337A-753B-42CB-9318-DC80B862B810}"/>
                </a:ext>
              </a:extLst>
            </p:cNvPr>
            <p:cNvSpPr/>
            <p:nvPr/>
          </p:nvSpPr>
          <p:spPr>
            <a:xfrm>
              <a:off x="546100" y="1612899"/>
              <a:ext cx="1174750" cy="60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66F8F47-D143-495B-B26E-430631DA9BDC}"/>
                </a:ext>
              </a:extLst>
            </p:cNvPr>
            <p:cNvSpPr txBox="1"/>
            <p:nvPr/>
          </p:nvSpPr>
          <p:spPr>
            <a:xfrm>
              <a:off x="546100" y="1826627"/>
              <a:ext cx="1174750" cy="297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800" dirty="0"/>
            </a:p>
            <a:p>
              <a:pPr algn="ctr"/>
              <a:r>
                <a:rPr lang="fr-FR" sz="800" dirty="0"/>
                <a:t>Suivi de vos demandes</a:t>
              </a:r>
            </a:p>
          </p:txBody>
        </p:sp>
      </p:grp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81B98E-3ED0-400A-996E-151FF8B8BBF8}"/>
              </a:ext>
            </a:extLst>
          </p:cNvPr>
          <p:cNvSpPr/>
          <p:nvPr/>
        </p:nvSpPr>
        <p:spPr>
          <a:xfrm>
            <a:off x="8269321" y="2572914"/>
            <a:ext cx="1265589" cy="254176"/>
          </a:xfrm>
          <a:prstGeom prst="roundRect">
            <a:avLst/>
          </a:prstGeom>
          <a:solidFill>
            <a:srgbClr val="6D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Liste des tickets assistance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01CE3AE-3132-4F3D-834C-6374D0B7092E}"/>
              </a:ext>
            </a:extLst>
          </p:cNvPr>
          <p:cNvGrpSpPr/>
          <p:nvPr/>
        </p:nvGrpSpPr>
        <p:grpSpPr>
          <a:xfrm>
            <a:off x="2611617" y="2412614"/>
            <a:ext cx="1174750" cy="876765"/>
            <a:chOff x="546100" y="1612899"/>
            <a:chExt cx="1174750" cy="67539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184412-64D0-4F2C-9F0A-710C57189D25}"/>
                </a:ext>
              </a:extLst>
            </p:cNvPr>
            <p:cNvSpPr/>
            <p:nvPr/>
          </p:nvSpPr>
          <p:spPr>
            <a:xfrm>
              <a:off x="546100" y="1612899"/>
              <a:ext cx="1174750" cy="601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33B29D91-481F-4497-969A-09715AC35B54}"/>
                </a:ext>
              </a:extLst>
            </p:cNvPr>
            <p:cNvSpPr/>
            <p:nvPr/>
          </p:nvSpPr>
          <p:spPr>
            <a:xfrm>
              <a:off x="591572" y="1675814"/>
              <a:ext cx="1083806" cy="11383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" dirty="0"/>
                <a:t>Adoma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DD73F92-CC20-4B8F-A338-897C7214F7E1}"/>
                </a:ext>
              </a:extLst>
            </p:cNvPr>
            <p:cNvSpPr txBox="1"/>
            <p:nvPr/>
          </p:nvSpPr>
          <p:spPr>
            <a:xfrm>
              <a:off x="546100" y="1826627"/>
              <a:ext cx="1174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/>
                <a:t>Intégration des acteurs dans le SI SIAO</a:t>
              </a:r>
            </a:p>
          </p:txBody>
        </p:sp>
      </p:grp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55511386-BB8A-4A58-ACFC-25A1D136D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349509"/>
              </p:ext>
            </p:extLst>
          </p:nvPr>
        </p:nvGraphicFramePr>
        <p:xfrm>
          <a:off x="7988300" y="4513263"/>
          <a:ext cx="1059447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showAsIcon="1" r:id="rId3" imgW="914603" imgH="806585" progId="Excel.Sheet.12">
                  <p:embed/>
                </p:oleObj>
              </mc:Choice>
              <mc:Fallback>
                <p:oleObj name="Worksheet" showAsIcon="1" r:id="rId3" imgW="914603" imgH="8065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88300" y="4513263"/>
                        <a:ext cx="1059447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910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3773-E49D-EE47-B504-6850C4E1C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F81CF-5508-1467-9FDE-21234CAD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807640"/>
            <a:ext cx="11232000" cy="960000"/>
          </a:xfrm>
        </p:spPr>
        <p:txBody>
          <a:bodyPr/>
          <a:lstStyle/>
          <a:p>
            <a:r>
              <a:rPr lang="fr-FR" sz="2400" dirty="0">
                <a:solidFill>
                  <a:srgbClr val="000000"/>
                </a:solidFill>
              </a:rPr>
              <a:t>3. Remontées hors périmètre des tickets de l’atelier</a:t>
            </a:r>
            <a:endParaRPr lang="fr-FR" sz="1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39277C-587B-F6F0-BACA-38CB24CE133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643A3B15-A2FC-4FB9-AD3A-A94576E8B51C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019DF4-9B29-8B5D-5D11-A105B2692E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2DCA4EB4-DE93-632E-98B4-326D83C8E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042332"/>
              </p:ext>
            </p:extLst>
          </p:nvPr>
        </p:nvGraphicFramePr>
        <p:xfrm>
          <a:off x="480000" y="1850392"/>
          <a:ext cx="11231999" cy="4444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524">
                  <a:extLst>
                    <a:ext uri="{9D8B030D-6E8A-4147-A177-3AD203B41FA5}">
                      <a16:colId xmlns:a16="http://schemas.microsoft.com/office/drawing/2014/main" val="4253434100"/>
                    </a:ext>
                  </a:extLst>
                </a:gridCol>
                <a:gridCol w="2398815">
                  <a:extLst>
                    <a:ext uri="{9D8B030D-6E8A-4147-A177-3AD203B41FA5}">
                      <a16:colId xmlns:a16="http://schemas.microsoft.com/office/drawing/2014/main" val="3094357237"/>
                    </a:ext>
                  </a:extLst>
                </a:gridCol>
                <a:gridCol w="4767943">
                  <a:extLst>
                    <a:ext uri="{9D8B030D-6E8A-4147-A177-3AD203B41FA5}">
                      <a16:colId xmlns:a16="http://schemas.microsoft.com/office/drawing/2014/main" val="1702040910"/>
                    </a:ext>
                  </a:extLst>
                </a:gridCol>
                <a:gridCol w="3642717">
                  <a:extLst>
                    <a:ext uri="{9D8B030D-6E8A-4147-A177-3AD203B41FA5}">
                      <a16:colId xmlns:a16="http://schemas.microsoft.com/office/drawing/2014/main" val="1793965939"/>
                    </a:ext>
                  </a:extLst>
                </a:gridCol>
              </a:tblGrid>
              <a:tr h="341912">
                <a:tc>
                  <a:txBody>
                    <a:bodyPr/>
                    <a:lstStyle/>
                    <a:p>
                      <a:r>
                        <a:rPr lang="fr-FR" sz="10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Action / Décision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921269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r>
                        <a:rPr lang="fr-FR" sz="1000" i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846239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r>
                        <a:rPr lang="fr-FR" sz="1000" i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414578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r>
                        <a:rPr lang="fr-FR" sz="1000" i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3117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r>
                        <a:rPr lang="fr-FR" sz="1000" i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46742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r>
                        <a:rPr lang="fr-FR" sz="1000" i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69297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34775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778958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24075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774790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136525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92801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2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60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2F201-19F2-4F2D-DF90-BF67858C4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E1453-7488-C08D-D89B-6074BCA1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00" y="810320"/>
            <a:ext cx="11232000" cy="960000"/>
          </a:xfrm>
        </p:spPr>
        <p:txBody>
          <a:bodyPr/>
          <a:lstStyle/>
          <a:p>
            <a:r>
              <a:rPr lang="fr-FR" sz="2400" dirty="0">
                <a:solidFill>
                  <a:srgbClr val="000000"/>
                </a:solidFill>
              </a:rPr>
              <a:t>4. </a:t>
            </a:r>
            <a:r>
              <a:rPr lang="fr-FR" sz="2400" dirty="0"/>
              <a:t>Relevé d’informations, de décisions et d’actions</a:t>
            </a:r>
            <a:endParaRPr lang="fr-FR" sz="1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314BB16-FBD4-D7A4-DD97-D625A2F30FB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643A3B15-A2FC-4FB9-AD3A-A94576E8B51C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B7BB38-D23E-11E8-2B99-65B444259D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A45A0A41-06CF-D851-7660-388F8ED2D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8482"/>
              </p:ext>
            </p:extLst>
          </p:nvPr>
        </p:nvGraphicFramePr>
        <p:xfrm>
          <a:off x="468300" y="1290320"/>
          <a:ext cx="11232000" cy="2379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029">
                  <a:extLst>
                    <a:ext uri="{9D8B030D-6E8A-4147-A177-3AD203B41FA5}">
                      <a16:colId xmlns:a16="http://schemas.microsoft.com/office/drawing/2014/main" val="4253434100"/>
                    </a:ext>
                  </a:extLst>
                </a:gridCol>
                <a:gridCol w="2951649">
                  <a:extLst>
                    <a:ext uri="{9D8B030D-6E8A-4147-A177-3AD203B41FA5}">
                      <a16:colId xmlns:a16="http://schemas.microsoft.com/office/drawing/2014/main" val="3094357237"/>
                    </a:ext>
                  </a:extLst>
                </a:gridCol>
                <a:gridCol w="4576316">
                  <a:extLst>
                    <a:ext uri="{9D8B030D-6E8A-4147-A177-3AD203B41FA5}">
                      <a16:colId xmlns:a16="http://schemas.microsoft.com/office/drawing/2014/main" val="1702040910"/>
                    </a:ext>
                  </a:extLst>
                </a:gridCol>
                <a:gridCol w="3139006">
                  <a:extLst>
                    <a:ext uri="{9D8B030D-6E8A-4147-A177-3AD203B41FA5}">
                      <a16:colId xmlns:a16="http://schemas.microsoft.com/office/drawing/2014/main" val="1793965939"/>
                    </a:ext>
                  </a:extLst>
                </a:gridCol>
              </a:tblGrid>
              <a:tr h="339879">
                <a:tc>
                  <a:txBody>
                    <a:bodyPr/>
                    <a:lstStyle/>
                    <a:p>
                      <a:r>
                        <a:rPr lang="fr-FR" sz="1200" dirty="0"/>
                        <a:t>N°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Sujet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Action / Décision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921269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/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94186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rtl="0" fontAlgn="ctr">
                        <a:buFont typeface="+mj-lt"/>
                        <a:buNone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02797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59627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784694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909240"/>
                  </a:ext>
                </a:extLst>
              </a:tr>
              <a:tr h="339879">
                <a:tc>
                  <a:txBody>
                    <a:bodyPr/>
                    <a:lstStyle/>
                    <a:p>
                      <a:r>
                        <a:rPr lang="fr-FR" sz="12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8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96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7BC86DF-9CE8-9918-D609-05BDEC4DC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348" y="2459040"/>
            <a:ext cx="11700000" cy="38225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B85B160-D046-18E7-B86A-F896A927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Remarques et suggestions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BA35C8-A110-5314-2DEA-1796DEC85DD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9F794C19-BF33-434A-9684-63272865CBCB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586935-EE99-3DF0-28AA-2148E77C1E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Délégation interministérielle à l’hébergement et à l’accès au logement</a:t>
            </a:r>
          </a:p>
        </p:txBody>
      </p:sp>
      <p:pic>
        <p:nvPicPr>
          <p:cNvPr id="7" name="Graphique 6" descr="Questions avec un remplissage uni">
            <a:extLst>
              <a:ext uri="{FF2B5EF4-FFF2-40B4-BE49-F238E27FC236}">
                <a16:creationId xmlns:a16="http://schemas.microsoft.com/office/drawing/2014/main" id="{21CABB6A-8DCF-ED89-E6D0-E5603B77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7514" y="9009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8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C1C96-BC05-448F-92C2-B9D0DE23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4A7047-FF34-4EA2-82BC-58AB14E2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CCB0844-C8A5-4DC7-B687-3EFF1519E52B}" type="datetime1">
              <a:rPr lang="fr-FR" cap="all" smtClean="0"/>
              <a:t>26/03/2026</a:t>
            </a:fld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8932E6-561C-4EB9-AABE-EB6F1A651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interministérielle à l’hébergement et à l’accès au logement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11E7D8-BC02-43C3-AED4-BDA71DFA8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840551554"/>
      </p:ext>
    </p:extLst>
  </p:cSld>
  <p:clrMapOvr>
    <a:masterClrMapping/>
  </p:clrMapOvr>
</p:sld>
</file>

<file path=ppt/theme/theme1.xml><?xml version="1.0" encoding="utf-8"?>
<a:theme xmlns:a="http://schemas.openxmlformats.org/drawingml/2006/main" name="1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263147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263147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263147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GOUVERNEMENT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62572"/>
        </a:solidFill>
        <a:ln>
          <a:noFill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 SIAO - Template 2025" id="{E5136DEE-4769-4149-8D6B-44C79456B408}" vid="{35290A52-CE99-4DC7-9E34-8EDFF5E24DD3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0E3B735CF7C4BA4C80079FF53EEF2" ma:contentTypeVersion="5" ma:contentTypeDescription="Crée un document." ma:contentTypeScope="" ma:versionID="d8f4eb4af5a9cae792aec959d22a541e">
  <xsd:schema xmlns:xsd="http://www.w3.org/2001/XMLSchema" xmlns:xs="http://www.w3.org/2001/XMLSchema" xmlns:p="http://schemas.microsoft.com/office/2006/metadata/properties" xmlns:ns2="508a59e5-b22a-41ad-92a4-10dd5b0c4401" targetNamespace="http://schemas.microsoft.com/office/2006/metadata/properties" ma:root="true" ma:fieldsID="9411037b41ed3e083f42ffa729d37421" ns2:_="">
    <xsd:import namespace="508a59e5-b22a-41ad-92a4-10dd5b0c440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a59e5-b22a-41ad-92a4-10dd5b0c4401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04C4B4-2E2D-4B8D-94F6-5ADC1D776E3C}">
  <ds:schemaRefs>
    <ds:schemaRef ds:uri="http://purl.org/dc/dcmitype/"/>
    <ds:schemaRef ds:uri="508a59e5-b22a-41ad-92a4-10dd5b0c440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F4058A3-C143-4A77-B123-2289172F0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8a59e5-b22a-41ad-92a4-10dd5b0c4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67A26B-4B7B-416C-BF1C-E8BF9101BE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251</Words>
  <Application>Microsoft Office PowerPoint</Application>
  <PresentationFormat>Grand écran</PresentationFormat>
  <Paragraphs>62</Paragraphs>
  <Slides>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7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21" baseType="lpstr">
      <vt:lpstr>Arial</vt:lpstr>
      <vt:lpstr>Calibri</vt:lpstr>
      <vt:lpstr>Helvetica Neue Medium</vt:lpstr>
      <vt:lpstr>Marianne</vt:lpstr>
      <vt:lpstr>Marianne ExtraBold</vt:lpstr>
      <vt:lpstr>Verdana</vt:lpstr>
      <vt:lpstr>1_GOUVERNEMENT</vt:lpstr>
      <vt:lpstr>2_GOUVERNEMENT</vt:lpstr>
      <vt:lpstr>GOUVERNEMENT</vt:lpstr>
      <vt:lpstr>3_GOUVERNEMENT</vt:lpstr>
      <vt:lpstr>4_GOUVERNEMENT</vt:lpstr>
      <vt:lpstr>5_GOUVERNEMENT</vt:lpstr>
      <vt:lpstr>6_GOUVERNEMENT</vt:lpstr>
      <vt:lpstr>Feuille de calcul Microsoft Excel</vt:lpstr>
      <vt:lpstr>Présentation PowerPoint</vt:lpstr>
      <vt:lpstr>Sommaire</vt:lpstr>
      <vt:lpstr>1. Informations importantes</vt:lpstr>
      <vt:lpstr>3. Remontées hors périmètre des tickets de l’atelier</vt:lpstr>
      <vt:lpstr>4. Relevé d’informations, de décisions et d’actions</vt:lpstr>
      <vt:lpstr>Remarques et suggestions</vt:lpstr>
      <vt:lpstr>Présentation PowerPoint</vt:lpstr>
    </vt:vector>
  </TitlesOfParts>
  <Company>MTES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BOULANGER Diane</dc:creator>
  <cp:lastModifiedBy>LA PERNA Lucas</cp:lastModifiedBy>
  <cp:revision>253</cp:revision>
  <dcterms:created xsi:type="dcterms:W3CDTF">2024-10-23T10:18:38Z</dcterms:created>
  <dcterms:modified xsi:type="dcterms:W3CDTF">2026-03-26T09:59:11Z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0x0101007DC0E3B735CF7C4BA4C80079FF53EEF2</vt:lpwstr>
  </property>
</Properties>
</file>